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49" r:id="rId2"/>
    <p:sldId id="568" r:id="rId3"/>
    <p:sldId id="550" r:id="rId4"/>
    <p:sldId id="551" r:id="rId5"/>
    <p:sldId id="552" r:id="rId6"/>
    <p:sldId id="553" r:id="rId7"/>
    <p:sldId id="554" r:id="rId8"/>
    <p:sldId id="555" r:id="rId9"/>
    <p:sldId id="567"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25152"/>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gfs\Denetim\Yat&#305;r&#305;mc&#305;%20&#304;li&#351;kileri%20ve%20Sunumlar&#305;\T&#252;rk&#231;e\2014\30.06.2014\30.06.2014_Analiz_Desp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stacked"/>
        <c:varyColors val="0"/>
        <c:ser>
          <c:idx val="0"/>
          <c:order val="0"/>
          <c:spPr>
            <a:solidFill>
              <a:schemeClr val="accent1">
                <a:lumMod val="60000"/>
                <a:lumOff val="40000"/>
              </a:schemeClr>
            </a:solidFill>
          </c:spPr>
          <c:invertIfNegative val="0"/>
          <c:dPt>
            <c:idx val="0"/>
            <c:invertIfNegative val="0"/>
            <c:bubble3D val="0"/>
            <c:spPr>
              <a:solidFill>
                <a:schemeClr val="accent2">
                  <a:lumMod val="60000"/>
                  <a:lumOff val="40000"/>
                </a:schemeClr>
              </a:solidFill>
            </c:spPr>
          </c:dPt>
          <c:dPt>
            <c:idx val="1"/>
            <c:invertIfNegative val="0"/>
            <c:bubble3D val="0"/>
            <c:spPr>
              <a:solidFill>
                <a:schemeClr val="accent2">
                  <a:lumMod val="40000"/>
                  <a:lumOff val="60000"/>
                </a:schemeClr>
              </a:solidFill>
            </c:spPr>
          </c:dPt>
          <c:dLbls>
            <c:spPr>
              <a:noFill/>
              <a:ln>
                <a:noFill/>
              </a:ln>
              <a:effectLst/>
            </c:spPr>
            <c:txPr>
              <a:bodyPr/>
              <a:lstStyle/>
              <a:p>
                <a:pPr>
                  <a:defRPr sz="1050" b="1">
                    <a:solidFill>
                      <a:schemeClr val="bg1"/>
                    </a:solidFill>
                    <a:latin typeface="Arial" pitchFamily="34" charset="0"/>
                    <a:cs typeface="Arial"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'İşl Sermayesi'!$D$16:$D$17</c:f>
              <c:numCache>
                <c:formatCode>General</c:formatCode>
                <c:ptCount val="2"/>
                <c:pt idx="0">
                  <c:v>2013</c:v>
                </c:pt>
                <c:pt idx="1">
                  <c:v>2014</c:v>
                </c:pt>
              </c:numCache>
            </c:numRef>
          </c:cat>
          <c:val>
            <c:numRef>
              <c:f>'İşl Sermayesi'!$E$16:$E$17</c:f>
              <c:numCache>
                <c:formatCode>0.00%</c:formatCode>
                <c:ptCount val="2"/>
                <c:pt idx="0">
                  <c:v>0.34380891000697256</c:v>
                </c:pt>
                <c:pt idx="1">
                  <c:v>0.2903311976696924</c:v>
                </c:pt>
              </c:numCache>
            </c:numRef>
          </c:val>
        </c:ser>
        <c:dLbls>
          <c:showLegendKey val="0"/>
          <c:showVal val="0"/>
          <c:showCatName val="0"/>
          <c:showSerName val="0"/>
          <c:showPercent val="0"/>
          <c:showBubbleSize val="0"/>
        </c:dLbls>
        <c:gapWidth val="57"/>
        <c:gapDepth val="200"/>
        <c:shape val="box"/>
        <c:axId val="109505840"/>
        <c:axId val="109499312"/>
        <c:axId val="0"/>
      </c:bar3DChart>
      <c:catAx>
        <c:axId val="109505840"/>
        <c:scaling>
          <c:orientation val="minMax"/>
        </c:scaling>
        <c:delete val="0"/>
        <c:axPos val="l"/>
        <c:numFmt formatCode="General" sourceLinked="1"/>
        <c:majorTickMark val="out"/>
        <c:minorTickMark val="none"/>
        <c:tickLblPos val="nextTo"/>
        <c:txPr>
          <a:bodyPr/>
          <a:lstStyle/>
          <a:p>
            <a:pPr>
              <a:defRPr sz="900">
                <a:latin typeface="Arial" pitchFamily="34" charset="0"/>
                <a:cs typeface="Arial" pitchFamily="34" charset="0"/>
              </a:defRPr>
            </a:pPr>
            <a:endParaRPr lang="tr-TR"/>
          </a:p>
        </c:txPr>
        <c:crossAx val="109499312"/>
        <c:crosses val="autoZero"/>
        <c:auto val="1"/>
        <c:lblAlgn val="ctr"/>
        <c:lblOffset val="100"/>
        <c:noMultiLvlLbl val="0"/>
      </c:catAx>
      <c:valAx>
        <c:axId val="109499312"/>
        <c:scaling>
          <c:orientation val="minMax"/>
          <c:max val="0.4"/>
          <c:min val="0.05"/>
        </c:scaling>
        <c:delete val="0"/>
        <c:axPos val="b"/>
        <c:majorGridlines>
          <c:spPr>
            <a:ln>
              <a:solidFill>
                <a:schemeClr val="bg1">
                  <a:lumMod val="95000"/>
                </a:schemeClr>
              </a:solidFill>
            </a:ln>
          </c:spPr>
        </c:majorGridlines>
        <c:numFmt formatCode="0%" sourceLinked="0"/>
        <c:majorTickMark val="out"/>
        <c:minorTickMark val="none"/>
        <c:tickLblPos val="nextTo"/>
        <c:txPr>
          <a:bodyPr/>
          <a:lstStyle/>
          <a:p>
            <a:pPr>
              <a:defRPr sz="900">
                <a:latin typeface="Arial" pitchFamily="34" charset="0"/>
                <a:cs typeface="Arial" pitchFamily="34" charset="0"/>
              </a:defRPr>
            </a:pPr>
            <a:endParaRPr lang="tr-TR"/>
          </a:p>
        </c:txPr>
        <c:crossAx val="109505840"/>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10.12.2014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12/10/2014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9</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249550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396" name="Photo Editor Photo" r:id="rId15" imgW="2685714" imgH="619211" progId="">
                  <p:embed/>
                </p:oleObj>
              </mc:Choice>
              <mc:Fallback>
                <p:oleObj name="Photo Editor Photo" r:id="rId15" imgW="2685714" imgH="619211" progId="">
                  <p:embed/>
                  <p:pic>
                    <p:nvPicPr>
                      <p:cNvPr id="0" name="Picture 29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397" name="Photo Editor Photo" r:id="rId17" imgW="1400000" imgH="685714" progId="">
                  <p:embed/>
                </p:oleObj>
              </mc:Choice>
              <mc:Fallback>
                <p:oleObj name="Photo Editor Photo" r:id="rId17" imgW="1400000" imgH="685714" progId="">
                  <p:embed/>
                  <p:pic>
                    <p:nvPicPr>
                      <p:cNvPr id="0" name="Picture 29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pic>
        <p:nvPicPr>
          <p:cNvPr id="9" name="Picture 45" descr="Despec-Turkiye"/>
          <p:cNvPicPr>
            <a:picLocks noChangeAspect="1" noChangeArrowheads="1"/>
          </p:cNvPicPr>
          <p:nvPr/>
        </p:nvPicPr>
        <p:blipFill>
          <a:blip r:embed="rId2" cstate="print"/>
          <a:srcRect/>
          <a:stretch>
            <a:fillRect/>
          </a:stretch>
        </p:blipFill>
        <p:spPr bwMode="auto">
          <a:xfrm>
            <a:off x="3851920" y="188640"/>
            <a:ext cx="1229335" cy="576064"/>
          </a:xfrm>
          <a:prstGeom prst="rect">
            <a:avLst/>
          </a:prstGeom>
          <a:noFill/>
          <a:ln w="9525">
            <a:noFill/>
            <a:miter lim="800000"/>
            <a:headEnd/>
            <a:tailEnd/>
          </a:ln>
        </p:spPr>
      </p:pic>
      <p:sp>
        <p:nvSpPr>
          <p:cNvPr id="8"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Despec</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 Bilgisayar  A.Ş.</a:t>
            </a:r>
          </a:p>
        </p:txBody>
      </p:sp>
      <p:sp>
        <p:nvSpPr>
          <p:cNvPr id="7" name="1 Başlık"/>
          <p:cNvSpPr txBox="1">
            <a:spLocks/>
          </p:cNvSpPr>
          <p:nvPr/>
        </p:nvSpPr>
        <p:spPr bwMode="auto">
          <a:xfrm>
            <a:off x="539552" y="3429000"/>
            <a:ext cx="7236296" cy="1000571"/>
          </a:xfrm>
          <a:prstGeom prst="rect">
            <a:avLst/>
          </a:prstGeom>
          <a:noFill/>
          <a:ln w="9525">
            <a:noFill/>
            <a:miter lim="800000"/>
            <a:headEnd/>
            <a:tailEnd/>
          </a:ln>
        </p:spPr>
        <p:txBody>
          <a:bodyPr anchor="ctr"/>
          <a:lstStyle/>
          <a:p>
            <a:pPr algn="ct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Analist Bilgilendirme Sunumu</a:t>
            </a:r>
          </a:p>
        </p:txBody>
      </p:sp>
      <p:sp>
        <p:nvSpPr>
          <p:cNvPr id="10"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 </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Çeyrek - Finansal  ve </a:t>
            </a:r>
            <a:r>
              <a:rPr lang="tr-TR" sz="2400" b="1" dirty="0" err="1">
                <a:solidFill>
                  <a:schemeClr val="tx1">
                    <a:lumMod val="65000"/>
                    <a:lumOff val="35000"/>
                  </a:schemeClr>
                </a:solidFill>
                <a:latin typeface="Arial Unicode MS" pitchFamily="34" charset="-128"/>
                <a:ea typeface="Arial Unicode MS" pitchFamily="34" charset="-128"/>
                <a:cs typeface="Arial Unicode MS" pitchFamily="34" charset="-128"/>
              </a:rPr>
              <a:t>Operasyonel</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 Sonuçları</a:t>
            </a:r>
          </a:p>
        </p:txBody>
      </p:sp>
      <p:sp>
        <p:nvSpPr>
          <p:cNvPr id="11" name="10 Metin kutusu"/>
          <p:cNvSpPr txBox="1"/>
          <p:nvPr/>
        </p:nvSpPr>
        <p:spPr>
          <a:xfrm>
            <a:off x="4283968" y="4509120"/>
            <a:ext cx="4442073" cy="830997"/>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p:txBody>
      </p:sp>
      <p:sp>
        <p:nvSpPr>
          <p:cNvPr id="12" name="11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11</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Ağustos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59317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6"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kern="0" dirty="0">
                <a:solidFill>
                  <a:schemeClr val="tx2"/>
                </a:solidFill>
                <a:latin typeface="+mj-lt"/>
                <a:ea typeface="+mj-ea"/>
                <a:cs typeface="+mj-cs"/>
              </a:rPr>
              <a:t>	</a:t>
            </a:r>
            <a:r>
              <a:rPr lang="tr-TR" sz="2400" b="1" dirty="0">
                <a:solidFill>
                  <a:srgbClr val="376092"/>
                </a:solidFill>
              </a:rPr>
              <a:t>Uyarı</a:t>
            </a:r>
            <a:endParaRPr lang="tr-TR" sz="2400" b="1" kern="0" dirty="0">
              <a:solidFill>
                <a:schemeClr val="tx2"/>
              </a:solidFill>
              <a:latin typeface="+mj-lt"/>
              <a:ea typeface="+mj-ea"/>
              <a:cs typeface="+mj-cs"/>
            </a:endParaRPr>
          </a:p>
        </p:txBody>
      </p:sp>
      <p:sp>
        <p:nvSpPr>
          <p:cNvPr id="7" name="2 İçerik Yer Tutucusu"/>
          <p:cNvSpPr txBox="1">
            <a:spLocks/>
          </p:cNvSpPr>
          <p:nvPr/>
        </p:nvSpPr>
        <p:spPr>
          <a:xfrm>
            <a:off x="639763" y="1554163"/>
            <a:ext cx="7818437" cy="4525962"/>
          </a:xfrm>
          <a:prstGeom prst="rect">
            <a:avLst/>
          </a:prstGeom>
        </p:spPr>
        <p:txBody>
          <a:bodyPr/>
          <a:lstStyle/>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sunumda yer alan bilgiler </a:t>
            </a:r>
            <a:r>
              <a:rPr kumimoji="0" lang="tr-TR" sz="1200" b="0" i="0" u="none" strike="noStrike" kern="1200" cap="none" spc="0" normalizeH="0" baseline="0" noProof="0" dirty="0" err="1" smtClean="0">
                <a:ln>
                  <a:noFill/>
                </a:ln>
                <a:solidFill>
                  <a:schemeClr val="tx1"/>
                </a:solidFill>
                <a:effectLst/>
                <a:uLnTx/>
                <a:uFillTx/>
                <a:latin typeface="Arial" pitchFamily="34" charset="0"/>
                <a:ea typeface="Arial Unicode MS" pitchFamily="34" charset="-128"/>
                <a:cs typeface="Arial" pitchFamily="34" charset="0"/>
              </a:rPr>
              <a:t>Despec</a:t>
            </a: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 Bilgisayar (Şirket) tarafından hazırlanmıştır. Burada sunulan fikirler yazım esnasında bir araya getirilen genel bilgiye dayanır ve bildirisiz değişikliğe tabidir. Şirket güvenilir olduğuna inandığı kaynaklardan topladığı bilgiye dayanır ancak bu bilginin gerçeklik ve eksiksizliğini garanti etmez.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materyal, Şirket, hakkında bilgi ve finansal tabloların analizinin yanı sıra, Şirket Yönetimi'nin gelecekte olmasını öngördüğü olaylar doğrultusunda, gelecekteki sonuçlara ve beklentilere dair ifadeler içerir. Bu materyalde yer alan ve geçmişte dayanağı olmayan tüm ifadeler, bilinen ve bilinmeyen riskleri, belirsizlikleri ve bizim gerçek sonuçlarımız, performansımız ve başarılarımızın geleceğe yönelik ifadelerle belirtilen ve ima edilen sonuçlar, performans ve başarılardan farklı olmasına neden olabilecek diğer faktörleri içerir. Verilen bilgilerin ve analizlerin doğruluğu ve beklentilerin gerçeğe uygun olduğuna inanılmasına rağmen, öngörülerin altında yatan faktörlerin değişmesine bağlı olarak, geleceğe yönelik sonuçlar burada verilen öngörülerden sapma gösterebilir  Burada gerçek sonuçları yansıtmak için yer alan geleceğe yönelik ifadeleri, bu ifadeleri etkileyen varsayımlardaki ve faktörlerdeki değişiklikleri güncellemek için kanuni zorunluluklar dışında hiçbir yükümlülük üstlenmemekteyiz.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 satış için bir teklif ve/veya davet teşkil etmez, ya da hiçbir menkul kıymeti önceden talep etmek ya da almak için teklif teşviki içermez ve burada yer alan hiçbir bilgi herhangi bir kontrat ya da taahhüdün temelini oluşturmaz. Bu sunumda yer alan bilgiler ya da bu bilgilerin eksiksizliği, gerçekliği ve doğruluğu herhangi bir amaç için güven vermeyebilir. Bu sunumdaki bilgiler doğrulanmaya, tamamlanmaya ve değişikliğe tabidir. Dolayısıyla, bilgilerin gerçekliği, eksiksizliği ve doğruluğuna bağlı olarak şirket veya şirket ortakları, yöneticileri, çalışanları ve diğer gerçek kişiler adına belirtilen veya ima edilen hiçbir beyan veya teminat yapılmamıştır veya verilmemiştir. Ne şirket, ne şirket ortakları, yöneticileri, çalışanları, ne de diğer kişiler her nasıl olursa olsun bu sunumun kullanımından ya da içeriğinden kaynaklanan hiçbir zarar için herhangi bir yükümlülük kabul etmez.</a:t>
            </a: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Özet Gelir Tablosu</a:t>
            </a:r>
            <a:endParaRPr lang="tr-TR" sz="2000" dirty="0" smtClean="0">
              <a:solidFill>
                <a:schemeClr val="tx1">
                  <a:lumMod val="50000"/>
                  <a:lumOff val="50000"/>
                </a:schemeClr>
              </a:solidFill>
            </a:endParaRPr>
          </a:p>
          <a:p>
            <a:pPr algn="l"/>
            <a:endParaRPr lang="tr-TR" sz="2000" dirty="0" smtClean="0">
              <a:solidFill>
                <a:schemeClr val="tx1">
                  <a:lumMod val="50000"/>
                  <a:lumOff val="50000"/>
                </a:schemeClr>
              </a:solidFill>
            </a:endParaRPr>
          </a:p>
        </p:txBody>
      </p:sp>
      <p:pic>
        <p:nvPicPr>
          <p:cNvPr id="3" name="Resim 2"/>
          <p:cNvPicPr>
            <a:picLocks noChangeAspect="1"/>
          </p:cNvPicPr>
          <p:nvPr/>
        </p:nvPicPr>
        <p:blipFill>
          <a:blip r:embed="rId3"/>
          <a:stretch>
            <a:fillRect/>
          </a:stretch>
        </p:blipFill>
        <p:spPr>
          <a:xfrm>
            <a:off x="683568" y="1340768"/>
            <a:ext cx="7707455" cy="4199494"/>
          </a:xfrm>
          <a:prstGeom prst="rect">
            <a:avLst/>
          </a:prstGeom>
        </p:spPr>
      </p:pic>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Özet Bilanço </a:t>
            </a:r>
            <a:r>
              <a:rPr lang="tr-TR" sz="2000" dirty="0" smtClean="0">
                <a:solidFill>
                  <a:schemeClr val="tx1">
                    <a:lumMod val="50000"/>
                    <a:lumOff val="50000"/>
                  </a:schemeClr>
                </a:solidFill>
              </a:rPr>
              <a:t>(Bin TL)</a:t>
            </a:r>
          </a:p>
        </p:txBody>
      </p:sp>
      <p:pic>
        <p:nvPicPr>
          <p:cNvPr id="6"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pic>
        <p:nvPicPr>
          <p:cNvPr id="3" name="Resim 2"/>
          <p:cNvPicPr>
            <a:picLocks noChangeAspect="1"/>
          </p:cNvPicPr>
          <p:nvPr/>
        </p:nvPicPr>
        <p:blipFill>
          <a:blip r:embed="rId3"/>
          <a:stretch>
            <a:fillRect/>
          </a:stretch>
        </p:blipFill>
        <p:spPr>
          <a:xfrm>
            <a:off x="819" y="1268760"/>
            <a:ext cx="9108503" cy="2232330"/>
          </a:xfrm>
          <a:prstGeom prst="rect">
            <a:avLst/>
          </a:prstGeom>
        </p:spPr>
      </p:pic>
      <p:pic>
        <p:nvPicPr>
          <p:cNvPr id="4" name="Resim 3"/>
          <p:cNvPicPr>
            <a:picLocks noChangeAspect="1"/>
          </p:cNvPicPr>
          <p:nvPr/>
        </p:nvPicPr>
        <p:blipFill>
          <a:blip r:embed="rId4"/>
          <a:stretch>
            <a:fillRect/>
          </a:stretch>
        </p:blipFill>
        <p:spPr>
          <a:xfrm>
            <a:off x="1564594" y="4149080"/>
            <a:ext cx="5964851" cy="997308"/>
          </a:xfrm>
          <a:prstGeom prst="rect">
            <a:avLst/>
          </a:prstGeom>
        </p:spPr>
      </p:pic>
    </p:spTree>
    <p:extLst>
      <p:ext uri="{BB962C8B-B14F-4D97-AF65-F5344CB8AC3E}">
        <p14:creationId xmlns:p14="http://schemas.microsoft.com/office/powerpoint/2010/main" val="95007271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Finansal Borç </a:t>
            </a:r>
            <a:r>
              <a:rPr lang="tr-TR" sz="2000" dirty="0" smtClean="0">
                <a:solidFill>
                  <a:schemeClr val="tx1">
                    <a:lumMod val="50000"/>
                    <a:lumOff val="50000"/>
                  </a:schemeClr>
                </a:solidFill>
              </a:rPr>
              <a:t>(Bin TL &amp; USD)</a:t>
            </a:r>
          </a:p>
        </p:txBody>
      </p:sp>
      <p:pic>
        <p:nvPicPr>
          <p:cNvPr id="2" name="Resim 1"/>
          <p:cNvPicPr>
            <a:picLocks noChangeAspect="1"/>
          </p:cNvPicPr>
          <p:nvPr/>
        </p:nvPicPr>
        <p:blipFill>
          <a:blip r:embed="rId3"/>
          <a:stretch>
            <a:fillRect/>
          </a:stretch>
        </p:blipFill>
        <p:spPr>
          <a:xfrm>
            <a:off x="251519" y="1268760"/>
            <a:ext cx="8624541" cy="3888432"/>
          </a:xfrm>
          <a:prstGeom prst="rect">
            <a:avLst/>
          </a:prstGeom>
        </p:spPr>
      </p:pic>
    </p:spTree>
    <p:extLst>
      <p:ext uri="{BB962C8B-B14F-4D97-AF65-F5344CB8AC3E}">
        <p14:creationId xmlns:p14="http://schemas.microsoft.com/office/powerpoint/2010/main" val="13639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984300804"/>
              </p:ext>
            </p:extLst>
          </p:nvPr>
        </p:nvGraphicFramePr>
        <p:xfrm>
          <a:off x="3035300" y="3589015"/>
          <a:ext cx="3276600" cy="200025"/>
        </p:xfrm>
        <a:graphic>
          <a:graphicData uri="http://schemas.openxmlformats.org/drawingml/2006/table">
            <a:tbl>
              <a:tblPr/>
              <a:tblGrid>
                <a:gridCol w="3276600"/>
              </a:tblGrid>
              <a:tr h="200025">
                <a:tc>
                  <a:txBody>
                    <a:bodyPr/>
                    <a:lstStyle/>
                    <a:p>
                      <a:pPr algn="l" fontAlgn="b"/>
                      <a:r>
                        <a:rPr lang="tr-TR" sz="1200" b="1" i="0" u="none" strike="noStrike" dirty="0">
                          <a:solidFill>
                            <a:srgbClr val="000000"/>
                          </a:solidFill>
                          <a:latin typeface="Arial"/>
                        </a:rPr>
                        <a:t>İşletme Sermayesi / Net Satışlar</a:t>
                      </a:r>
                    </a:p>
                  </a:txBody>
                  <a:tcPr marL="0" marR="0" marT="0" marB="0" anchor="b">
                    <a:lnL>
                      <a:noFill/>
                    </a:lnL>
                    <a:lnR>
                      <a:noFill/>
                    </a:lnR>
                    <a:lnT>
                      <a:noFill/>
                    </a:lnT>
                    <a:lnB>
                      <a:noFill/>
                    </a:lnB>
                  </a:tcPr>
                </a:tc>
              </a:tr>
            </a:tbl>
          </a:graphicData>
        </a:graphic>
      </p:graphicFrame>
      <p:pic>
        <p:nvPicPr>
          <p:cNvPr id="7"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8"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İşletme Sermayesi </a:t>
            </a:r>
            <a:r>
              <a:rPr lang="tr-TR" sz="2000" dirty="0" smtClean="0">
                <a:solidFill>
                  <a:schemeClr val="tx1">
                    <a:lumMod val="50000"/>
                    <a:lumOff val="50000"/>
                  </a:schemeClr>
                </a:solidFill>
              </a:rPr>
              <a:t>(Bin TL)</a:t>
            </a:r>
          </a:p>
        </p:txBody>
      </p:sp>
      <p:pic>
        <p:nvPicPr>
          <p:cNvPr id="3" name="Resim 2"/>
          <p:cNvPicPr>
            <a:picLocks noChangeAspect="1"/>
          </p:cNvPicPr>
          <p:nvPr/>
        </p:nvPicPr>
        <p:blipFill>
          <a:blip r:embed="rId3"/>
          <a:stretch>
            <a:fillRect/>
          </a:stretch>
        </p:blipFill>
        <p:spPr>
          <a:xfrm>
            <a:off x="257505" y="1268760"/>
            <a:ext cx="8562967" cy="1714370"/>
          </a:xfrm>
          <a:prstGeom prst="rect">
            <a:avLst/>
          </a:prstGeom>
        </p:spPr>
      </p:pic>
      <p:graphicFrame>
        <p:nvGraphicFramePr>
          <p:cNvPr id="9" name="2 Grafik"/>
          <p:cNvGraphicFramePr>
            <a:graphicFrameLocks/>
          </p:cNvGraphicFramePr>
          <p:nvPr>
            <p:extLst>
              <p:ext uri="{D42A27DB-BD31-4B8C-83A1-F6EECF244321}">
                <p14:modId xmlns:p14="http://schemas.microsoft.com/office/powerpoint/2010/main" val="2440128700"/>
              </p:ext>
            </p:extLst>
          </p:nvPr>
        </p:nvGraphicFramePr>
        <p:xfrm>
          <a:off x="1835696" y="3645024"/>
          <a:ext cx="5337175" cy="2753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945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Nakit Akışı </a:t>
            </a:r>
            <a:r>
              <a:rPr lang="tr-TR" sz="2000" dirty="0" smtClean="0">
                <a:solidFill>
                  <a:schemeClr val="tx1">
                    <a:lumMod val="50000"/>
                    <a:lumOff val="50000"/>
                  </a:schemeClr>
                </a:solidFill>
              </a:rPr>
              <a:t>(Bin TL)</a:t>
            </a:r>
          </a:p>
        </p:txBody>
      </p:sp>
      <p:pic>
        <p:nvPicPr>
          <p:cNvPr id="3" name="Resim 2"/>
          <p:cNvPicPr>
            <a:picLocks noChangeAspect="1"/>
          </p:cNvPicPr>
          <p:nvPr/>
        </p:nvPicPr>
        <p:blipFill>
          <a:blip r:embed="rId3"/>
          <a:stretch>
            <a:fillRect/>
          </a:stretch>
        </p:blipFill>
        <p:spPr>
          <a:xfrm>
            <a:off x="755577" y="1573122"/>
            <a:ext cx="7635445" cy="2287926"/>
          </a:xfrm>
          <a:prstGeom prst="rect">
            <a:avLst/>
          </a:prstGeom>
        </p:spPr>
      </p:pic>
    </p:spTree>
    <p:extLst>
      <p:ext uri="{BB962C8B-B14F-4D97-AF65-F5344CB8AC3E}">
        <p14:creationId xmlns:p14="http://schemas.microsoft.com/office/powerpoint/2010/main" val="7204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Mali Oranlar</a:t>
            </a:r>
          </a:p>
        </p:txBody>
      </p:sp>
      <p:pic>
        <p:nvPicPr>
          <p:cNvPr id="3" name="Resim 2"/>
          <p:cNvPicPr>
            <a:picLocks noChangeAspect="1"/>
          </p:cNvPicPr>
          <p:nvPr/>
        </p:nvPicPr>
        <p:blipFill>
          <a:blip r:embed="rId3"/>
          <a:stretch>
            <a:fillRect/>
          </a:stretch>
        </p:blipFill>
        <p:spPr>
          <a:xfrm>
            <a:off x="1331640" y="1124744"/>
            <a:ext cx="6048672" cy="4856597"/>
          </a:xfrm>
          <a:prstGeom prst="rect">
            <a:avLst/>
          </a:prstGeom>
        </p:spPr>
      </p:pic>
    </p:spTree>
    <p:extLst>
      <p:ext uri="{BB962C8B-B14F-4D97-AF65-F5344CB8AC3E}">
        <p14:creationId xmlns:p14="http://schemas.microsoft.com/office/powerpoint/2010/main" val="251098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Teşekkürler</a:t>
            </a: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40767"/>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8811</TotalTime>
  <Words>481</Words>
  <Application>Microsoft Office PowerPoint</Application>
  <PresentationFormat>Ekran Gösterisi (4:3)</PresentationFormat>
  <Paragraphs>27</Paragraphs>
  <Slides>9</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9</vt:i4>
      </vt:variant>
    </vt:vector>
  </HeadingPairs>
  <TitlesOfParts>
    <vt:vector size="15" baseType="lpstr">
      <vt:lpstr>Arial Unicode MS</vt:lpstr>
      <vt:lpstr>ＭＳ Ｐゴシック</vt:lpstr>
      <vt:lpstr>Arial</vt:lpstr>
      <vt:lpstr>Calibri</vt:lpstr>
      <vt:lpstr>Ofis Teması</vt:lpstr>
      <vt:lpstr>Photo Editor Photo</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712</cp:revision>
  <dcterms:created xsi:type="dcterms:W3CDTF">2011-03-21T12:32:59Z</dcterms:created>
  <dcterms:modified xsi:type="dcterms:W3CDTF">2014-12-10T13:31:15Z</dcterms:modified>
</cp:coreProperties>
</file>