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549" r:id="rId2"/>
    <p:sldId id="574" r:id="rId3"/>
    <p:sldId id="577" r:id="rId4"/>
    <p:sldId id="551" r:id="rId5"/>
    <p:sldId id="552" r:id="rId6"/>
    <p:sldId id="553" r:id="rId7"/>
    <p:sldId id="554" r:id="rId8"/>
    <p:sldId id="555" r:id="rId9"/>
    <p:sldId id="576"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a:srgbClr val="FFC000"/>
    <a:srgbClr val="FAD79B"/>
    <a:srgbClr val="FDEED3"/>
    <a:srgbClr val="FAD89B"/>
    <a:srgbClr val="FFCC00"/>
    <a:srgbClr val="3333CC"/>
    <a:srgbClr val="376092"/>
    <a:srgbClr val="EA0000"/>
    <a:srgbClr val="D9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94713" autoAdjust="0"/>
  </p:normalViewPr>
  <p:slideViewPr>
    <p:cSldViewPr>
      <p:cViewPr varScale="1">
        <p:scale>
          <a:sx n="70" d="100"/>
          <a:sy n="70" d="100"/>
        </p:scale>
        <p:origin x="1416" y="72"/>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igfs\Denetim\Yat&#305;r&#305;mc&#305;%20&#304;li&#351;kileri%20ve%20Sunumlar&#305;\English\2014\30.09.2014\30.09.2014_Analysis_Despe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stacked"/>
        <c:varyColors val="0"/>
        <c:ser>
          <c:idx val="0"/>
          <c:order val="0"/>
          <c:spPr>
            <a:solidFill>
              <a:schemeClr val="accent1">
                <a:lumMod val="60000"/>
                <a:lumOff val="40000"/>
              </a:schemeClr>
            </a:solidFill>
          </c:spPr>
          <c:invertIfNegative val="0"/>
          <c:dPt>
            <c:idx val="0"/>
            <c:invertIfNegative val="0"/>
            <c:bubble3D val="0"/>
            <c:spPr>
              <a:solidFill>
                <a:schemeClr val="accent2">
                  <a:lumMod val="60000"/>
                  <a:lumOff val="40000"/>
                </a:schemeClr>
              </a:solidFill>
            </c:spPr>
          </c:dPt>
          <c:dPt>
            <c:idx val="1"/>
            <c:invertIfNegative val="0"/>
            <c:bubble3D val="0"/>
            <c:spPr>
              <a:solidFill>
                <a:schemeClr val="accent2">
                  <a:lumMod val="40000"/>
                  <a:lumOff val="60000"/>
                </a:schemeClr>
              </a:solidFill>
            </c:spPr>
          </c:dPt>
          <c:dLbls>
            <c:spPr>
              <a:noFill/>
              <a:ln>
                <a:noFill/>
              </a:ln>
              <a:effectLst/>
            </c:spPr>
            <c:txPr>
              <a:bodyPr/>
              <a:lstStyle/>
              <a:p>
                <a:pPr>
                  <a:defRPr sz="1050" b="1">
                    <a:solidFill>
                      <a:schemeClr val="bg1"/>
                    </a:solidFill>
                    <a:latin typeface="Arial" pitchFamily="34" charset="0"/>
                    <a:cs typeface="Arial"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'İşl Sermayesi'!$D$16:$D$17</c:f>
              <c:numCache>
                <c:formatCode>General</c:formatCode>
                <c:ptCount val="2"/>
                <c:pt idx="0">
                  <c:v>2013</c:v>
                </c:pt>
                <c:pt idx="1">
                  <c:v>2014</c:v>
                </c:pt>
              </c:numCache>
            </c:numRef>
          </c:cat>
          <c:val>
            <c:numRef>
              <c:f>'İşl Sermayesi'!$E$16:$E$17</c:f>
              <c:numCache>
                <c:formatCode>0.00%</c:formatCode>
                <c:ptCount val="2"/>
                <c:pt idx="0">
                  <c:v>0.34380891000697256</c:v>
                </c:pt>
                <c:pt idx="1">
                  <c:v>0.29742518668284124</c:v>
                </c:pt>
              </c:numCache>
            </c:numRef>
          </c:val>
        </c:ser>
        <c:dLbls>
          <c:showLegendKey val="0"/>
          <c:showVal val="0"/>
          <c:showCatName val="0"/>
          <c:showSerName val="0"/>
          <c:showPercent val="0"/>
          <c:showBubbleSize val="0"/>
        </c:dLbls>
        <c:gapWidth val="57"/>
        <c:gapDepth val="200"/>
        <c:shape val="box"/>
        <c:axId val="1074261056"/>
        <c:axId val="1074274656"/>
        <c:axId val="0"/>
      </c:bar3DChart>
      <c:catAx>
        <c:axId val="1074261056"/>
        <c:scaling>
          <c:orientation val="minMax"/>
        </c:scaling>
        <c:delete val="0"/>
        <c:axPos val="l"/>
        <c:numFmt formatCode="General" sourceLinked="1"/>
        <c:majorTickMark val="out"/>
        <c:minorTickMark val="none"/>
        <c:tickLblPos val="nextTo"/>
        <c:txPr>
          <a:bodyPr/>
          <a:lstStyle/>
          <a:p>
            <a:pPr>
              <a:defRPr sz="900">
                <a:latin typeface="Arial" pitchFamily="34" charset="0"/>
                <a:cs typeface="Arial" pitchFamily="34" charset="0"/>
              </a:defRPr>
            </a:pPr>
            <a:endParaRPr lang="tr-TR"/>
          </a:p>
        </c:txPr>
        <c:crossAx val="1074274656"/>
        <c:crosses val="autoZero"/>
        <c:auto val="1"/>
        <c:lblAlgn val="ctr"/>
        <c:lblOffset val="100"/>
        <c:noMultiLvlLbl val="0"/>
      </c:catAx>
      <c:valAx>
        <c:axId val="1074274656"/>
        <c:scaling>
          <c:orientation val="minMax"/>
          <c:max val="0.4"/>
          <c:min val="0.05"/>
        </c:scaling>
        <c:delete val="0"/>
        <c:axPos val="b"/>
        <c:majorGridlines>
          <c:spPr>
            <a:ln>
              <a:solidFill>
                <a:schemeClr val="bg1">
                  <a:lumMod val="95000"/>
                </a:schemeClr>
              </a:solidFill>
            </a:ln>
          </c:spPr>
        </c:majorGridlines>
        <c:numFmt formatCode="0%" sourceLinked="0"/>
        <c:majorTickMark val="out"/>
        <c:minorTickMark val="none"/>
        <c:tickLblPos val="nextTo"/>
        <c:txPr>
          <a:bodyPr/>
          <a:lstStyle/>
          <a:p>
            <a:pPr>
              <a:defRPr sz="900">
                <a:latin typeface="Arial" pitchFamily="34" charset="0"/>
                <a:cs typeface="Arial" pitchFamily="34" charset="0"/>
              </a:defRPr>
            </a:pPr>
            <a:endParaRPr lang="tr-TR"/>
          </a:p>
        </c:txPr>
        <c:crossAx val="1074261056"/>
        <c:crosses val="autoZero"/>
        <c:crossBetween val="between"/>
      </c:valAx>
      <c:spPr>
        <a:noFill/>
        <a:ln w="25400">
          <a:noFill/>
        </a:ln>
      </c:spPr>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4CCF0-DF10-4B24-AD68-E410D4C8C27C}" type="datetimeFigureOut">
              <a:rPr lang="tr-TR" smtClean="0"/>
              <a:pPr/>
              <a:t>12.12.2014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6204B-B6F0-4DBD-9F01-846380D55E42}" type="slidenum">
              <a:rPr lang="tr-TR" smtClean="0"/>
              <a:pPr/>
              <a:t>‹#›</a:t>
            </a:fld>
            <a:endParaRPr lang="tr-TR"/>
          </a:p>
        </p:txBody>
      </p:sp>
    </p:spTree>
    <p:extLst>
      <p:ext uri="{BB962C8B-B14F-4D97-AF65-F5344CB8AC3E}">
        <p14:creationId xmlns:p14="http://schemas.microsoft.com/office/powerpoint/2010/main" val="94970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ln/>
        </p:spPr>
        <p:txBody>
          <a:bodyPr>
            <a:normAutofit/>
          </a:bodyPr>
          <a:lstStyle/>
          <a:p>
            <a:pPr>
              <a:defRPr/>
            </a:pPr>
            <a:endParaRPr lang="en-US" dirty="0" smtClean="0">
              <a:latin typeface="Arial" charset="0"/>
              <a:ea typeface="ＭＳ Ｐゴシック" pitchFamily="80" charset="-128"/>
            </a:endParaRPr>
          </a:p>
        </p:txBody>
      </p:sp>
      <p:sp>
        <p:nvSpPr>
          <p:cNvPr id="993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B6D8A57-6D16-4748-B23D-EDF6E13351F7}" type="datetime1">
              <a:rPr lang="en-US" smtClean="0">
                <a:solidFill>
                  <a:srgbClr val="000000"/>
                </a:solidFill>
                <a:latin typeface="Arial" pitchFamily="34" charset="0"/>
              </a:rPr>
              <a:pPr/>
              <a:t>12/12/2014</a:t>
            </a:fld>
            <a:endParaRPr lang="en-US" smtClean="0">
              <a:solidFill>
                <a:srgbClr val="000000"/>
              </a:solidFill>
              <a:latin typeface="Arial" pitchFamily="34" charset="0"/>
            </a:endParaRPr>
          </a:p>
        </p:txBody>
      </p:sp>
      <p:sp>
        <p:nvSpPr>
          <p:cNvPr id="99333"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0713A7-EC86-493D-8F47-DF460FA3AC96}" type="slidenum">
              <a:rPr lang="en-US" smtClean="0">
                <a:solidFill>
                  <a:srgbClr val="000000"/>
                </a:solidFill>
                <a:latin typeface="Arial" pitchFamily="34" charset="0"/>
              </a:rPr>
              <a:pPr/>
              <a:t>9</a:t>
            </a:fld>
            <a:endParaRPr lang="en-US" smtClean="0">
              <a:solidFill>
                <a:srgbClr val="000000"/>
              </a:solidFill>
              <a:latin typeface="Arial" pitchFamily="34" charset="0"/>
            </a:endParaRPr>
          </a:p>
        </p:txBody>
      </p:sp>
      <p:sp>
        <p:nvSpPr>
          <p:cNvPr id="99334" name="Footer Placeholder 6"/>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srgbClr val="000000"/>
                </a:solidFill>
                <a:latin typeface="Arial"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p>
        </p:txBody>
      </p:sp>
      <p:sp>
        <p:nvSpPr>
          <p:cNvPr id="99335" name="Header Placeholder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srgbClr val="000000"/>
                </a:solidFill>
                <a:latin typeface="Arial" pitchFamily="34" charset="0"/>
              </a:rPr>
              <a:t>PRISM FY10</a:t>
            </a:r>
          </a:p>
        </p:txBody>
      </p:sp>
    </p:spTree>
    <p:extLst>
      <p:ext uri="{BB962C8B-B14F-4D97-AF65-F5344CB8AC3E}">
        <p14:creationId xmlns:p14="http://schemas.microsoft.com/office/powerpoint/2010/main" val="375189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188641"/>
            <a:ext cx="7772400" cy="792088"/>
          </a:xfrm>
        </p:spPr>
        <p:txBody>
          <a:bodyPr/>
          <a:lstStyle>
            <a:lvl1pPr algn="l">
              <a:defRPr/>
            </a:lvl1pPr>
          </a:lstStyle>
          <a:p>
            <a:r>
              <a:rPr lang="tr-TR" dirty="0" smtClean="0"/>
              <a:t>Asıl başlık stili için tıklatın</a:t>
            </a:r>
            <a:endParaRPr lang="tr-TR" dirty="0"/>
          </a:p>
        </p:txBody>
      </p:sp>
      <p:sp>
        <p:nvSpPr>
          <p:cNvPr id="3" name="2 Alt Başlık"/>
          <p:cNvSpPr>
            <a:spLocks noGrp="1"/>
          </p:cNvSpPr>
          <p:nvPr>
            <p:ph type="subTitle" idx="1"/>
          </p:nvPr>
        </p:nvSpPr>
        <p:spPr>
          <a:xfrm>
            <a:off x="467544" y="141277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12.12.2014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12.12.2014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12.12.2014</a:t>
            </a:fld>
            <a:endParaRPr lang="tr-TR"/>
          </a:p>
        </p:txBody>
      </p:sp>
      <p:sp>
        <p:nvSpPr>
          <p:cNvPr id="5" name="4 Altbilgi Yer Tutucusu"/>
          <p:cNvSpPr>
            <a:spLocks noGrp="1"/>
          </p:cNvSpPr>
          <p:nvPr>
            <p:ph type="ftr" sz="quarter" idx="11"/>
          </p:nvPr>
        </p:nvSpPr>
        <p:spPr>
          <a:xfrm>
            <a:off x="3491880" y="4725144"/>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12.12.2014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12.12.2014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12.12.2014</a:t>
            </a:fld>
            <a:endParaRPr lang="tr-TR"/>
          </a:p>
        </p:txBody>
      </p:sp>
      <p:sp>
        <p:nvSpPr>
          <p:cNvPr id="8" name="7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9" name="8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12.12.2014</a:t>
            </a:fld>
            <a:endParaRPr lang="tr-TR"/>
          </a:p>
        </p:txBody>
      </p:sp>
      <p:sp>
        <p:nvSpPr>
          <p:cNvPr id="4" name="3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5" name="4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12.12.2014</a:t>
            </a:fld>
            <a:endParaRPr lang="tr-TR"/>
          </a:p>
        </p:txBody>
      </p:sp>
      <p:sp>
        <p:nvSpPr>
          <p:cNvPr id="3" name="2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12.12.2014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12.12.2014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9.png"/><Relationship Id="rId5" Type="http://schemas.openxmlformats.org/officeDocument/2006/relationships/slideLayout" Target="../slideLayouts/slideLayout5.xml"/><Relationship Id="rId15" Type="http://schemas.openxmlformats.org/officeDocument/2006/relationships/oleObject" Target="../embeddings/oleObject1.bin"/><Relationship Id="rId23"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cxnSp>
        <p:nvCxnSpPr>
          <p:cNvPr id="7" name="6 Düz Bağlayıcı"/>
          <p:cNvCxnSpPr/>
          <p:nvPr/>
        </p:nvCxnSpPr>
        <p:spPr>
          <a:xfrm>
            <a:off x="1259632" y="6597352"/>
            <a:ext cx="633670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Picture 48" descr="http://t1.gstatic.com/images?q=tbn:ANd9GcQk5s6RTim2HUa0i67gxkZ-k3ZGqQinpRWDkshAxjzfFbWapWQb"/>
          <p:cNvPicPr>
            <a:picLocks noChangeAspect="1" noChangeArrowheads="1"/>
          </p:cNvPicPr>
          <p:nvPr/>
        </p:nvPicPr>
        <p:blipFill>
          <a:blip r:embed="rId14" cstate="print"/>
          <a:srcRect/>
          <a:stretch>
            <a:fillRect/>
          </a:stretch>
        </p:blipFill>
        <p:spPr bwMode="auto">
          <a:xfrm>
            <a:off x="5652120" y="6525344"/>
            <a:ext cx="407010" cy="125186"/>
          </a:xfrm>
          <a:prstGeom prst="rect">
            <a:avLst/>
          </a:prstGeom>
          <a:solidFill>
            <a:schemeClr val="bg1"/>
          </a:solidFill>
          <a:ln w="9525">
            <a:noFill/>
            <a:miter lim="800000"/>
            <a:headEnd/>
            <a:tailEnd/>
          </a:ln>
        </p:spPr>
      </p:pic>
      <p:graphicFrame>
        <p:nvGraphicFramePr>
          <p:cNvPr id="10" name="Object 41"/>
          <p:cNvGraphicFramePr>
            <a:graphicFrameLocks noChangeAspect="1"/>
          </p:cNvGraphicFramePr>
          <p:nvPr/>
        </p:nvGraphicFramePr>
        <p:xfrm>
          <a:off x="3096015" y="6509155"/>
          <a:ext cx="443568" cy="144016"/>
        </p:xfrm>
        <a:graphic>
          <a:graphicData uri="http://schemas.openxmlformats.org/presentationml/2006/ole">
            <mc:AlternateContent xmlns:mc="http://schemas.openxmlformats.org/markup-compatibility/2006">
              <mc:Choice xmlns:v="urn:schemas-microsoft-com:vml" Requires="v">
                <p:oleObj spid="_x0000_s2344" name="Photo Editor Photo" r:id="rId15" imgW="2685714" imgH="619211" progId="">
                  <p:embed/>
                </p:oleObj>
              </mc:Choice>
              <mc:Fallback>
                <p:oleObj name="Photo Editor Photo" r:id="rId15" imgW="2685714" imgH="619211" progId="">
                  <p:embed/>
                  <p:pic>
                    <p:nvPicPr>
                      <p:cNvPr id="0" name="Picture 27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96015" y="6509155"/>
                        <a:ext cx="443568" cy="14401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graphicFrame>
        <p:nvGraphicFramePr>
          <p:cNvPr id="11" name="Object 42"/>
          <p:cNvGraphicFramePr>
            <a:graphicFrameLocks noChangeAspect="1"/>
          </p:cNvGraphicFramePr>
          <p:nvPr/>
        </p:nvGraphicFramePr>
        <p:xfrm>
          <a:off x="2555776" y="6509155"/>
          <a:ext cx="355284" cy="160205"/>
        </p:xfrm>
        <a:graphic>
          <a:graphicData uri="http://schemas.openxmlformats.org/presentationml/2006/ole">
            <mc:AlternateContent xmlns:mc="http://schemas.openxmlformats.org/markup-compatibility/2006">
              <mc:Choice xmlns:v="urn:schemas-microsoft-com:vml" Requires="v">
                <p:oleObj spid="_x0000_s2345" name="Photo Editor Photo" r:id="rId17" imgW="1400000" imgH="685714" progId="">
                  <p:embed/>
                </p:oleObj>
              </mc:Choice>
              <mc:Fallback>
                <p:oleObj name="Photo Editor Photo" r:id="rId17" imgW="1400000" imgH="685714" progId="">
                  <p:embed/>
                  <p:pic>
                    <p:nvPicPr>
                      <p:cNvPr id="0" name="Picture 27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5776" y="6509155"/>
                        <a:ext cx="355284" cy="16020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pic>
        <p:nvPicPr>
          <p:cNvPr id="12" name="Picture 43" descr="neotech"/>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5003287" y="6509155"/>
            <a:ext cx="504056" cy="122668"/>
          </a:xfrm>
          <a:prstGeom prst="rect">
            <a:avLst/>
          </a:prstGeom>
          <a:solidFill>
            <a:schemeClr val="bg1"/>
          </a:solidFill>
          <a:ln w="9525">
            <a:noFill/>
            <a:miter lim="800000"/>
            <a:headEnd/>
            <a:tailEnd/>
          </a:ln>
        </p:spPr>
      </p:pic>
      <p:pic>
        <p:nvPicPr>
          <p:cNvPr id="13" name="Picture 44" descr="TEKLOS LOGO"/>
          <p:cNvPicPr>
            <a:picLocks noChangeAspect="1" noChangeArrowheads="1"/>
          </p:cNvPicPr>
          <p:nvPr/>
        </p:nvPicPr>
        <p:blipFill>
          <a:blip r:embed="rId20" cstate="print"/>
          <a:srcRect/>
          <a:stretch>
            <a:fillRect/>
          </a:stretch>
        </p:blipFill>
        <p:spPr bwMode="auto">
          <a:xfrm>
            <a:off x="6834212" y="6499944"/>
            <a:ext cx="296978" cy="148217"/>
          </a:xfrm>
          <a:prstGeom prst="rect">
            <a:avLst/>
          </a:prstGeom>
          <a:solidFill>
            <a:schemeClr val="bg1"/>
          </a:solidFill>
          <a:ln w="9525">
            <a:noFill/>
            <a:miter lim="800000"/>
            <a:headEnd/>
            <a:tailEnd/>
          </a:ln>
        </p:spPr>
      </p:pic>
      <p:pic>
        <p:nvPicPr>
          <p:cNvPr id="14" name="Picture 45" descr="Despec-Turkiye"/>
          <p:cNvPicPr>
            <a:picLocks noChangeAspect="1" noChangeArrowheads="1"/>
          </p:cNvPicPr>
          <p:nvPr/>
        </p:nvPicPr>
        <p:blipFill>
          <a:blip r:embed="rId21" cstate="print"/>
          <a:srcRect/>
          <a:stretch>
            <a:fillRect/>
          </a:stretch>
        </p:blipFill>
        <p:spPr bwMode="auto">
          <a:xfrm>
            <a:off x="3726376" y="6462975"/>
            <a:ext cx="410399" cy="192313"/>
          </a:xfrm>
          <a:prstGeom prst="rect">
            <a:avLst/>
          </a:prstGeom>
          <a:solidFill>
            <a:schemeClr val="bg1"/>
          </a:solidFill>
          <a:ln w="9525">
            <a:noFill/>
            <a:miter lim="800000"/>
            <a:headEnd/>
            <a:tailEnd/>
          </a:ln>
        </p:spPr>
      </p:pic>
      <p:pic>
        <p:nvPicPr>
          <p:cNvPr id="15" name="Picture 46" descr="netex_1"/>
          <p:cNvPicPr>
            <a:picLocks noChangeAspect="1" noChangeArrowheads="1"/>
          </p:cNvPicPr>
          <p:nvPr/>
        </p:nvPicPr>
        <p:blipFill>
          <a:blip r:embed="rId22" cstate="print"/>
          <a:srcRect/>
          <a:stretch>
            <a:fillRect/>
          </a:stretch>
        </p:blipFill>
        <p:spPr bwMode="auto">
          <a:xfrm>
            <a:off x="4320151" y="6509155"/>
            <a:ext cx="615153" cy="144016"/>
          </a:xfrm>
          <a:prstGeom prst="rect">
            <a:avLst/>
          </a:prstGeom>
          <a:solidFill>
            <a:schemeClr val="bg1"/>
          </a:solidFill>
          <a:ln w="9525">
            <a:noFill/>
            <a:miter lim="800000"/>
            <a:headEnd/>
            <a:tailEnd/>
          </a:ln>
        </p:spPr>
      </p:pic>
      <p:cxnSp>
        <p:nvCxnSpPr>
          <p:cNvPr id="16" name="15 Düz Bağlayıcı"/>
          <p:cNvCxnSpPr/>
          <p:nvPr/>
        </p:nvCxnSpPr>
        <p:spPr>
          <a:xfrm>
            <a:off x="539552" y="908720"/>
            <a:ext cx="69847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7" name="Picture 3" descr="Indexgrup1"/>
          <p:cNvPicPr>
            <a:picLocks noChangeAspect="1" noChangeArrowheads="1"/>
          </p:cNvPicPr>
          <p:nvPr/>
        </p:nvPicPr>
        <p:blipFill>
          <a:blip r:embed="rId23" cstate="print"/>
          <a:srcRect/>
          <a:stretch>
            <a:fillRect/>
          </a:stretch>
        </p:blipFill>
        <p:spPr bwMode="auto">
          <a:xfrm>
            <a:off x="251520" y="6309320"/>
            <a:ext cx="916441" cy="440434"/>
          </a:xfrm>
          <a:prstGeom prst="rect">
            <a:avLst/>
          </a:prstGeom>
          <a:solidFill>
            <a:schemeClr val="bg1"/>
          </a:solidFill>
          <a:ln w="9525">
            <a:noFill/>
            <a:miter lim="800000"/>
            <a:headEnd/>
            <a:tailEnd/>
          </a:ln>
        </p:spPr>
      </p:pic>
      <p:pic>
        <p:nvPicPr>
          <p:cNvPr id="18" name="Picture 2"/>
          <p:cNvPicPr>
            <a:picLocks noChangeAspect="1" noChangeArrowheads="1"/>
          </p:cNvPicPr>
          <p:nvPr userDrawn="1"/>
        </p:nvPicPr>
        <p:blipFill>
          <a:blip r:embed="rId24" cstate="print"/>
          <a:srcRect/>
          <a:stretch>
            <a:fillRect/>
          </a:stretch>
        </p:blipFill>
        <p:spPr bwMode="auto">
          <a:xfrm>
            <a:off x="6228184" y="6496078"/>
            <a:ext cx="459085" cy="14158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39552" y="1916832"/>
            <a:ext cx="8064896" cy="1717849"/>
          </a:xfrm>
          <a:prstGeom prst="rect">
            <a:avLst/>
          </a:prstGeom>
        </p:spPr>
        <p:txBody>
          <a:bodyPr vert="horz" lIns="91440" tIns="45720" rIns="91440" bIns="45720" rtlCol="0" anchor="ctr">
            <a:noAutofit/>
          </a:bodyPr>
          <a:lstStyle/>
          <a:p>
            <a:pPr algn="ctr">
              <a:defRPr/>
            </a:pPr>
            <a:endPar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pic>
        <p:nvPicPr>
          <p:cNvPr id="9" name="Picture 45" descr="Despec-Turkiye"/>
          <p:cNvPicPr>
            <a:picLocks noChangeAspect="1" noChangeArrowheads="1"/>
          </p:cNvPicPr>
          <p:nvPr/>
        </p:nvPicPr>
        <p:blipFill>
          <a:blip r:embed="rId2" cstate="print"/>
          <a:srcRect/>
          <a:stretch>
            <a:fillRect/>
          </a:stretch>
        </p:blipFill>
        <p:spPr bwMode="auto">
          <a:xfrm>
            <a:off x="3851920" y="188640"/>
            <a:ext cx="1229335" cy="576064"/>
          </a:xfrm>
          <a:prstGeom prst="rect">
            <a:avLst/>
          </a:prstGeom>
          <a:noFill/>
          <a:ln w="9525">
            <a:noFill/>
            <a:miter lim="800000"/>
            <a:headEnd/>
            <a:tailEnd/>
          </a:ln>
        </p:spPr>
      </p:pic>
      <p:sp>
        <p:nvSpPr>
          <p:cNvPr id="8" name="1 Başlık"/>
          <p:cNvSpPr txBox="1">
            <a:spLocks/>
          </p:cNvSpPr>
          <p:nvPr/>
        </p:nvSpPr>
        <p:spPr bwMode="auto">
          <a:xfrm>
            <a:off x="717550" y="1884363"/>
            <a:ext cx="8001000" cy="493712"/>
          </a:xfrm>
          <a:prstGeom prst="rect">
            <a:avLst/>
          </a:prstGeom>
          <a:noFill/>
          <a:ln w="9525">
            <a:noFill/>
            <a:miter lim="800000"/>
            <a:headEnd/>
            <a:tailEnd/>
          </a:ln>
        </p:spPr>
        <p:txBody>
          <a:bodyPr anchor="ctr"/>
          <a:lstStyle/>
          <a:p>
            <a:pPr>
              <a:defRPr/>
            </a:pPr>
            <a:r>
              <a:rPr lang="tr-TR" sz="4000" b="1" dirty="0" err="1">
                <a:solidFill>
                  <a:schemeClr val="tx1">
                    <a:lumMod val="65000"/>
                    <a:lumOff val="35000"/>
                  </a:schemeClr>
                </a:solidFill>
                <a:latin typeface="Arial Unicode MS" pitchFamily="34" charset="-128"/>
                <a:ea typeface="Arial Unicode MS" pitchFamily="34" charset="-128"/>
                <a:cs typeface="Arial Unicode MS" pitchFamily="34" charset="-128"/>
              </a:rPr>
              <a:t>Despec</a:t>
            </a:r>
            <a:r>
              <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Computer</a:t>
            </a: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Inc</a:t>
            </a: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a:t>
            </a:r>
            <a:endPar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10" name="9 Metin kutusu"/>
          <p:cNvSpPr txBox="1"/>
          <p:nvPr/>
        </p:nvSpPr>
        <p:spPr>
          <a:xfrm>
            <a:off x="4283968" y="4509120"/>
            <a:ext cx="4442073" cy="1323439"/>
          </a:xfrm>
          <a:prstGeom prst="rect">
            <a:avLst/>
          </a:prstGeom>
          <a:noFill/>
        </p:spPr>
        <p:txBody>
          <a:bodyPr wrap="square">
            <a:spAutoFit/>
          </a:bodyPr>
          <a:lstStyle/>
          <a:p>
            <a:pPr algn="r">
              <a:defRPr/>
            </a:pPr>
            <a:endParaRPr lang="tr-TR" sz="1600" b="1"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30</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16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October</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2014</a:t>
            </a: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İstanbul</a:t>
            </a:r>
            <a:endParaRPr lang="tr-TR" sz="16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11" name="1 Başlık"/>
          <p:cNvSpPr txBox="1">
            <a:spLocks/>
          </p:cNvSpPr>
          <p:nvPr/>
        </p:nvSpPr>
        <p:spPr bwMode="auto">
          <a:xfrm>
            <a:off x="539552" y="3436541"/>
            <a:ext cx="7236296" cy="1000571"/>
          </a:xfrm>
          <a:prstGeom prst="rect">
            <a:avLst/>
          </a:prstGeom>
          <a:noFill/>
          <a:ln w="9525">
            <a:noFill/>
            <a:miter lim="800000"/>
            <a:headEnd/>
            <a:tailEnd/>
          </a:ln>
        </p:spPr>
        <p:txBody>
          <a:bodyPr anchor="ctr"/>
          <a:lstStyle/>
          <a:p>
            <a:pPr algn="ctr">
              <a:defRPr/>
            </a:pP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Analyst</a:t>
            </a: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Presentation</a:t>
            </a:r>
            <a:endPar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12" name="1 Başlık"/>
          <p:cNvSpPr txBox="1">
            <a:spLocks/>
          </p:cNvSpPr>
          <p:nvPr/>
        </p:nvSpPr>
        <p:spPr bwMode="auto">
          <a:xfrm>
            <a:off x="467544" y="2996952"/>
            <a:ext cx="8001000" cy="493713"/>
          </a:xfrm>
          <a:prstGeom prst="rect">
            <a:avLst/>
          </a:prstGeom>
          <a:noFill/>
          <a:ln w="9525">
            <a:noFill/>
            <a:miter lim="800000"/>
            <a:headEnd/>
            <a:tailEnd/>
          </a:ln>
        </p:spPr>
        <p:txBody>
          <a:bodyPr anchor="ctr"/>
          <a:lstStyle/>
          <a:p>
            <a:pPr algn="ctr">
              <a:defRPr/>
            </a:pP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2014 </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3rd </a:t>
            </a:r>
            <a:r>
              <a:rPr lang="tr-TR" sz="24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Quarter</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 Financial &amp; </a:t>
            </a:r>
            <a:r>
              <a:rPr lang="tr-TR" sz="24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Operational</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24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Results</a:t>
            </a:r>
            <a:endParaRPr lang="tr-TR" sz="24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3593173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bwMode="auto">
          <a:xfrm>
            <a:off x="0" y="1074738"/>
            <a:ext cx="6208713" cy="493712"/>
          </a:xfrm>
          <a:prstGeom prst="rect">
            <a:avLst/>
          </a:prstGeom>
          <a:noFill/>
          <a:ln w="9525">
            <a:noFill/>
            <a:miter lim="800000"/>
            <a:headEnd/>
            <a:tailEnd/>
          </a:ln>
        </p:spPr>
        <p:txBody>
          <a:bodyPr anchor="ctr"/>
          <a:lstStyle/>
          <a:p>
            <a:pPr eaLnBrk="0" hangingPunct="0">
              <a:defRPr/>
            </a:pPr>
            <a:r>
              <a:rPr lang="tr-TR" sz="2400" b="1" dirty="0">
                <a:cs typeface="Arial" pitchFamily="34" charset="0"/>
              </a:rPr>
              <a:t>        </a:t>
            </a:r>
            <a:r>
              <a:rPr lang="en-GB" sz="2400" b="1" dirty="0">
                <a:cs typeface="Arial" pitchFamily="34" charset="0"/>
              </a:rPr>
              <a:t>Disclaimer</a:t>
            </a:r>
            <a:endParaRPr lang="tr-TR" sz="2400" b="1" kern="0" dirty="0">
              <a:solidFill>
                <a:schemeClr val="tx2"/>
              </a:solidFill>
              <a:latin typeface="+mj-lt"/>
              <a:ea typeface="+mj-ea"/>
              <a:cs typeface="+mj-cs"/>
            </a:endParaRPr>
          </a:p>
        </p:txBody>
      </p:sp>
      <p:sp>
        <p:nvSpPr>
          <p:cNvPr id="40963" name="2 İçerik Yer Tutucusu"/>
          <p:cNvSpPr>
            <a:spLocks noGrp="1"/>
          </p:cNvSpPr>
          <p:nvPr>
            <p:ph idx="1"/>
          </p:nvPr>
        </p:nvSpPr>
        <p:spPr>
          <a:xfrm>
            <a:off x="639763" y="1554163"/>
            <a:ext cx="7818437" cy="4525962"/>
          </a:xfrm>
        </p:spPr>
        <p:txBody>
          <a:bodyPr/>
          <a:lstStyle/>
          <a:p>
            <a:pPr algn="just">
              <a:buFont typeface="Arial" pitchFamily="34" charset="0"/>
              <a:buNone/>
              <a:defRPr/>
            </a:pPr>
            <a:r>
              <a:rPr lang="en-GB" sz="1600" dirty="0" smtClean="0"/>
              <a:t>	</a:t>
            </a:r>
            <a:r>
              <a:rPr lang="en-GB" sz="2000" kern="1200" dirty="0" smtClean="0">
                <a:latin typeface="Arial" pitchFamily="34" charset="0"/>
                <a:cs typeface="Arial" pitchFamily="34" charset="0"/>
              </a:rPr>
              <a:t> </a:t>
            </a:r>
            <a:r>
              <a:rPr lang="tr-TR" sz="2000" kern="1200" dirty="0" smtClean="0">
                <a:latin typeface="Arial" pitchFamily="34" charset="0"/>
                <a:cs typeface="Arial" pitchFamily="34" charset="0"/>
              </a:rPr>
              <a:t>      </a:t>
            </a:r>
            <a:r>
              <a:rPr lang="en-GB" sz="2000" kern="1200" dirty="0" smtClean="0">
                <a:latin typeface="Arial" pitchFamily="34" charset="0"/>
                <a:cs typeface="Arial" pitchFamily="34" charset="0"/>
              </a:rPr>
              <a:t>This presentation contains information and analysis on financial statements as well as forward-looking statements that reflect the Company management’s current views with respect to certain future events. Although it is believed that the information and  analysis are correct and expectations reflected in these statements are reasonable, they may be affected by a variety of variables and changes in underlying assumptions that could cause actual results to differ materially.</a:t>
            </a:r>
          </a:p>
          <a:p>
            <a:pPr algn="just">
              <a:buFont typeface="Arial" pitchFamily="34" charset="0"/>
              <a:buNone/>
              <a:defRPr/>
            </a:pPr>
            <a:endParaRPr lang="en-GB" sz="2000" kern="1200" dirty="0" smtClean="0">
              <a:latin typeface="Arial" pitchFamily="34" charset="0"/>
              <a:cs typeface="Arial" pitchFamily="34" charset="0"/>
            </a:endParaRPr>
          </a:p>
          <a:p>
            <a:pPr algn="just">
              <a:buFont typeface="Arial" pitchFamily="34" charset="0"/>
              <a:buNone/>
              <a:defRPr/>
            </a:pPr>
            <a:r>
              <a:rPr lang="en-GB" sz="2000" kern="1200" dirty="0" smtClean="0">
                <a:latin typeface="Arial" pitchFamily="34" charset="0"/>
                <a:cs typeface="Arial" pitchFamily="34" charset="0"/>
              </a:rPr>
              <a:t>	 </a:t>
            </a:r>
            <a:r>
              <a:rPr lang="tr-TR" sz="2000" kern="1200" dirty="0" smtClean="0">
                <a:latin typeface="Arial" pitchFamily="34" charset="0"/>
                <a:cs typeface="Arial" pitchFamily="34" charset="0"/>
              </a:rPr>
              <a:t>      </a:t>
            </a:r>
            <a:r>
              <a:rPr lang="en-GB" sz="2000" kern="1200" dirty="0" smtClean="0">
                <a:latin typeface="Arial" pitchFamily="34" charset="0"/>
                <a:cs typeface="Arial" pitchFamily="34" charset="0"/>
              </a:rPr>
              <a:t>Neither Index Computer nor any of its managers or employees nor any other person shall have any liability whatsoever for any loss arising from the use of this presentation. </a:t>
            </a:r>
          </a:p>
          <a:p>
            <a:pPr algn="just">
              <a:defRPr/>
            </a:pPr>
            <a:endParaRPr lang="en-GB" sz="2000" kern="12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7488832"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err="1" smtClean="0">
                <a:solidFill>
                  <a:schemeClr val="tx1">
                    <a:lumMod val="50000"/>
                    <a:lumOff val="50000"/>
                  </a:schemeClr>
                </a:solidFill>
              </a:rPr>
              <a:t>Summarized</a:t>
            </a:r>
            <a:r>
              <a:rPr lang="tr-TR" dirty="0" smtClean="0">
                <a:solidFill>
                  <a:schemeClr val="tx1">
                    <a:lumMod val="50000"/>
                    <a:lumOff val="50000"/>
                  </a:schemeClr>
                </a:solidFill>
              </a:rPr>
              <a:t> P/L </a:t>
            </a:r>
            <a:r>
              <a:rPr lang="tr-TR" dirty="0" err="1" smtClean="0">
                <a:solidFill>
                  <a:schemeClr val="tx1">
                    <a:lumMod val="50000"/>
                    <a:lumOff val="50000"/>
                  </a:schemeClr>
                </a:solidFill>
              </a:rPr>
              <a:t>Account</a:t>
            </a:r>
            <a:r>
              <a:rPr lang="tr-TR" smtClean="0">
                <a:solidFill>
                  <a:schemeClr val="tx1">
                    <a:lumMod val="50000"/>
                    <a:lumOff val="50000"/>
                  </a:schemeClr>
                </a:solidFill>
              </a:rPr>
              <a:t>-</a:t>
            </a:r>
            <a:r>
              <a:rPr lang="tr-TR" sz="2000" smtClean="0">
                <a:solidFill>
                  <a:schemeClr val="tx1">
                    <a:lumMod val="50000"/>
                    <a:lumOff val="50000"/>
                  </a:schemeClr>
                </a:solidFill>
              </a:rPr>
              <a:t> </a:t>
            </a:r>
            <a:r>
              <a:rPr lang="tr-TR" sz="2000" dirty="0" smtClean="0">
                <a:solidFill>
                  <a:schemeClr val="tx1">
                    <a:lumMod val="50000"/>
                    <a:lumOff val="50000"/>
                  </a:schemeClr>
                </a:solidFill>
              </a:rPr>
              <a:t>2014 (000 TRL)</a:t>
            </a:r>
          </a:p>
        </p:txBody>
      </p:sp>
      <p:pic>
        <p:nvPicPr>
          <p:cNvPr id="3" name="Resim 2"/>
          <p:cNvPicPr>
            <a:picLocks noChangeAspect="1"/>
          </p:cNvPicPr>
          <p:nvPr/>
        </p:nvPicPr>
        <p:blipFill>
          <a:blip r:embed="rId3"/>
          <a:stretch>
            <a:fillRect/>
          </a:stretch>
        </p:blipFill>
        <p:spPr>
          <a:xfrm>
            <a:off x="352793" y="1340768"/>
            <a:ext cx="8517883" cy="4641065"/>
          </a:xfrm>
          <a:prstGeom prst="rect">
            <a:avLst/>
          </a:prstGeom>
        </p:spPr>
      </p:pic>
    </p:spTree>
    <p:extLst>
      <p:ext uri="{BB962C8B-B14F-4D97-AF65-F5344CB8AC3E}">
        <p14:creationId xmlns:p14="http://schemas.microsoft.com/office/powerpoint/2010/main" val="165463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err="1" smtClean="0">
                <a:solidFill>
                  <a:schemeClr val="tx1">
                    <a:lumMod val="50000"/>
                    <a:lumOff val="50000"/>
                  </a:schemeClr>
                </a:solidFill>
              </a:rPr>
              <a:t>Summarized</a:t>
            </a:r>
            <a:r>
              <a:rPr lang="tr-TR" dirty="0" smtClean="0">
                <a:solidFill>
                  <a:schemeClr val="tx1">
                    <a:lumMod val="50000"/>
                    <a:lumOff val="50000"/>
                  </a:schemeClr>
                </a:solidFill>
              </a:rPr>
              <a:t> </a:t>
            </a:r>
            <a:r>
              <a:rPr lang="tr-TR" dirty="0" err="1" smtClean="0">
                <a:solidFill>
                  <a:schemeClr val="tx1">
                    <a:lumMod val="50000"/>
                    <a:lumOff val="50000"/>
                  </a:schemeClr>
                </a:solidFill>
              </a:rPr>
              <a:t>Balance</a:t>
            </a:r>
            <a:r>
              <a:rPr lang="tr-TR" dirty="0" smtClean="0">
                <a:solidFill>
                  <a:schemeClr val="tx1">
                    <a:lumMod val="50000"/>
                    <a:lumOff val="50000"/>
                  </a:schemeClr>
                </a:solidFill>
              </a:rPr>
              <a:t> </a:t>
            </a:r>
            <a:r>
              <a:rPr lang="tr-TR" dirty="0" err="1" smtClean="0">
                <a:solidFill>
                  <a:schemeClr val="tx1">
                    <a:lumMod val="50000"/>
                    <a:lumOff val="50000"/>
                  </a:schemeClr>
                </a:solidFill>
              </a:rPr>
              <a:t>Sheet</a:t>
            </a:r>
            <a:r>
              <a:rPr lang="tr-TR" dirty="0" smtClean="0">
                <a:solidFill>
                  <a:schemeClr val="tx1">
                    <a:lumMod val="50000"/>
                    <a:lumOff val="50000"/>
                  </a:schemeClr>
                </a:solidFill>
              </a:rPr>
              <a:t> </a:t>
            </a:r>
            <a:r>
              <a:rPr lang="tr-TR" sz="2000" dirty="0" smtClean="0">
                <a:solidFill>
                  <a:schemeClr val="tx1">
                    <a:lumMod val="50000"/>
                    <a:lumOff val="50000"/>
                  </a:schemeClr>
                </a:solidFill>
              </a:rPr>
              <a:t>(000 TRL)</a:t>
            </a:r>
          </a:p>
        </p:txBody>
      </p:sp>
      <p:pic>
        <p:nvPicPr>
          <p:cNvPr id="6"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pic>
        <p:nvPicPr>
          <p:cNvPr id="2" name="Resim 1"/>
          <p:cNvPicPr>
            <a:picLocks noChangeAspect="1"/>
          </p:cNvPicPr>
          <p:nvPr/>
        </p:nvPicPr>
        <p:blipFill>
          <a:blip r:embed="rId3"/>
          <a:stretch>
            <a:fillRect/>
          </a:stretch>
        </p:blipFill>
        <p:spPr>
          <a:xfrm>
            <a:off x="61217" y="1700808"/>
            <a:ext cx="9012080" cy="2208698"/>
          </a:xfrm>
          <a:prstGeom prst="rect">
            <a:avLst/>
          </a:prstGeom>
        </p:spPr>
      </p:pic>
      <p:pic>
        <p:nvPicPr>
          <p:cNvPr id="3" name="Resim 2"/>
          <p:cNvPicPr>
            <a:picLocks noChangeAspect="1"/>
          </p:cNvPicPr>
          <p:nvPr/>
        </p:nvPicPr>
        <p:blipFill>
          <a:blip r:embed="rId4"/>
          <a:stretch>
            <a:fillRect/>
          </a:stretch>
        </p:blipFill>
        <p:spPr>
          <a:xfrm>
            <a:off x="1587459" y="4437112"/>
            <a:ext cx="5936869" cy="992630"/>
          </a:xfrm>
          <a:prstGeom prst="rect">
            <a:avLst/>
          </a:prstGeom>
        </p:spPr>
      </p:pic>
    </p:spTree>
    <p:extLst>
      <p:ext uri="{BB962C8B-B14F-4D97-AF65-F5344CB8AC3E}">
        <p14:creationId xmlns:p14="http://schemas.microsoft.com/office/powerpoint/2010/main" val="95007271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Net </a:t>
            </a:r>
            <a:r>
              <a:rPr lang="tr-TR" dirty="0" err="1" smtClean="0">
                <a:solidFill>
                  <a:schemeClr val="tx1">
                    <a:lumMod val="50000"/>
                    <a:lumOff val="50000"/>
                  </a:schemeClr>
                </a:solidFill>
              </a:rPr>
              <a:t>Financial</a:t>
            </a:r>
            <a:r>
              <a:rPr lang="tr-TR" dirty="0" smtClean="0">
                <a:solidFill>
                  <a:schemeClr val="tx1">
                    <a:lumMod val="50000"/>
                    <a:lumOff val="50000"/>
                  </a:schemeClr>
                </a:solidFill>
              </a:rPr>
              <a:t> </a:t>
            </a:r>
            <a:r>
              <a:rPr lang="tr-TR" dirty="0" err="1" smtClean="0">
                <a:solidFill>
                  <a:schemeClr val="tx1">
                    <a:lumMod val="50000"/>
                    <a:lumOff val="50000"/>
                  </a:schemeClr>
                </a:solidFill>
              </a:rPr>
              <a:t>Debt</a:t>
            </a:r>
            <a:r>
              <a:rPr lang="tr-TR" dirty="0" smtClean="0">
                <a:solidFill>
                  <a:schemeClr val="tx1">
                    <a:lumMod val="50000"/>
                    <a:lumOff val="50000"/>
                  </a:schemeClr>
                </a:solidFill>
              </a:rPr>
              <a:t> </a:t>
            </a:r>
            <a:r>
              <a:rPr lang="tr-TR" sz="2000" dirty="0" smtClean="0">
                <a:solidFill>
                  <a:schemeClr val="tx1">
                    <a:lumMod val="50000"/>
                    <a:lumOff val="50000"/>
                  </a:schemeClr>
                </a:solidFill>
              </a:rPr>
              <a:t>(000 TRL &amp; USD)</a:t>
            </a:r>
          </a:p>
        </p:txBody>
      </p:sp>
      <p:pic>
        <p:nvPicPr>
          <p:cNvPr id="2" name="Resim 1"/>
          <p:cNvPicPr>
            <a:picLocks noChangeAspect="1"/>
          </p:cNvPicPr>
          <p:nvPr/>
        </p:nvPicPr>
        <p:blipFill>
          <a:blip r:embed="rId3"/>
          <a:stretch>
            <a:fillRect/>
          </a:stretch>
        </p:blipFill>
        <p:spPr>
          <a:xfrm>
            <a:off x="407236" y="1340768"/>
            <a:ext cx="8464520" cy="3816285"/>
          </a:xfrm>
          <a:prstGeom prst="rect">
            <a:avLst/>
          </a:prstGeom>
        </p:spPr>
      </p:pic>
    </p:spTree>
    <p:extLst>
      <p:ext uri="{BB962C8B-B14F-4D97-AF65-F5344CB8AC3E}">
        <p14:creationId xmlns:p14="http://schemas.microsoft.com/office/powerpoint/2010/main" val="136395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extLst>
              <p:ext uri="{D42A27DB-BD31-4B8C-83A1-F6EECF244321}">
                <p14:modId xmlns:p14="http://schemas.microsoft.com/office/powerpoint/2010/main" val="3333565493"/>
              </p:ext>
            </p:extLst>
          </p:nvPr>
        </p:nvGraphicFramePr>
        <p:xfrm>
          <a:off x="3035300" y="3805039"/>
          <a:ext cx="3276600" cy="200025"/>
        </p:xfrm>
        <a:graphic>
          <a:graphicData uri="http://schemas.openxmlformats.org/drawingml/2006/table">
            <a:tbl>
              <a:tblPr/>
              <a:tblGrid>
                <a:gridCol w="3276600"/>
              </a:tblGrid>
              <a:tr h="200025">
                <a:tc>
                  <a:txBody>
                    <a:bodyPr/>
                    <a:lstStyle/>
                    <a:p>
                      <a:pPr algn="l" fontAlgn="b"/>
                      <a:r>
                        <a:rPr lang="tr-TR" sz="1200" b="1" i="0" u="none" strike="noStrike" dirty="0" err="1" smtClean="0">
                          <a:solidFill>
                            <a:srgbClr val="000000"/>
                          </a:solidFill>
                          <a:latin typeface="Arial"/>
                        </a:rPr>
                        <a:t>Working</a:t>
                      </a:r>
                      <a:r>
                        <a:rPr lang="tr-TR" sz="1200" b="1" i="0" u="none" strike="noStrike" baseline="0" dirty="0" smtClean="0">
                          <a:solidFill>
                            <a:srgbClr val="000000"/>
                          </a:solidFill>
                          <a:latin typeface="Arial"/>
                        </a:rPr>
                        <a:t> </a:t>
                      </a:r>
                      <a:r>
                        <a:rPr lang="tr-TR" sz="1200" b="1" i="0" u="none" strike="noStrike" baseline="0" dirty="0" err="1" smtClean="0">
                          <a:solidFill>
                            <a:srgbClr val="000000"/>
                          </a:solidFill>
                          <a:latin typeface="Arial"/>
                        </a:rPr>
                        <a:t>Capital</a:t>
                      </a:r>
                      <a:r>
                        <a:rPr lang="tr-TR" sz="1200" b="1" i="0" u="none" strike="noStrike" dirty="0" smtClean="0">
                          <a:solidFill>
                            <a:srgbClr val="000000"/>
                          </a:solidFill>
                          <a:latin typeface="Arial"/>
                        </a:rPr>
                        <a:t> </a:t>
                      </a:r>
                      <a:r>
                        <a:rPr lang="tr-TR" sz="1200" b="1" i="0" u="none" strike="noStrike" dirty="0">
                          <a:solidFill>
                            <a:srgbClr val="000000"/>
                          </a:solidFill>
                          <a:latin typeface="Arial"/>
                        </a:rPr>
                        <a:t>/ Net </a:t>
                      </a:r>
                      <a:r>
                        <a:rPr lang="tr-TR" sz="1200" b="1" i="0" u="none" strike="noStrike" dirty="0" err="1" smtClean="0">
                          <a:solidFill>
                            <a:srgbClr val="000000"/>
                          </a:solidFill>
                          <a:latin typeface="Arial"/>
                        </a:rPr>
                        <a:t>Sales</a:t>
                      </a:r>
                      <a:endParaRPr lang="tr-TR" sz="1200" b="1"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pic>
        <p:nvPicPr>
          <p:cNvPr id="7"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8"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err="1" smtClean="0">
                <a:solidFill>
                  <a:schemeClr val="tx1">
                    <a:lumMod val="50000"/>
                    <a:lumOff val="50000"/>
                  </a:schemeClr>
                </a:solidFill>
              </a:rPr>
              <a:t>Working</a:t>
            </a:r>
            <a:r>
              <a:rPr lang="tr-TR" dirty="0" smtClean="0">
                <a:solidFill>
                  <a:schemeClr val="tx1">
                    <a:lumMod val="50000"/>
                    <a:lumOff val="50000"/>
                  </a:schemeClr>
                </a:solidFill>
              </a:rPr>
              <a:t> </a:t>
            </a:r>
            <a:r>
              <a:rPr lang="tr-TR" dirty="0" err="1" smtClean="0">
                <a:solidFill>
                  <a:schemeClr val="tx1">
                    <a:lumMod val="50000"/>
                    <a:lumOff val="50000"/>
                  </a:schemeClr>
                </a:solidFill>
              </a:rPr>
              <a:t>Capital</a:t>
            </a:r>
            <a:r>
              <a:rPr lang="tr-TR" dirty="0" smtClean="0">
                <a:solidFill>
                  <a:schemeClr val="tx1">
                    <a:lumMod val="50000"/>
                    <a:lumOff val="50000"/>
                  </a:schemeClr>
                </a:solidFill>
              </a:rPr>
              <a:t> </a:t>
            </a:r>
            <a:r>
              <a:rPr lang="tr-TR" sz="2000" dirty="0" smtClean="0">
                <a:solidFill>
                  <a:schemeClr val="tx1">
                    <a:lumMod val="50000"/>
                    <a:lumOff val="50000"/>
                  </a:schemeClr>
                </a:solidFill>
              </a:rPr>
              <a:t>(000 TRL)</a:t>
            </a:r>
          </a:p>
        </p:txBody>
      </p:sp>
      <p:pic>
        <p:nvPicPr>
          <p:cNvPr id="2" name="Resim 1"/>
          <p:cNvPicPr>
            <a:picLocks noChangeAspect="1"/>
          </p:cNvPicPr>
          <p:nvPr/>
        </p:nvPicPr>
        <p:blipFill>
          <a:blip r:embed="rId3"/>
          <a:stretch>
            <a:fillRect/>
          </a:stretch>
        </p:blipFill>
        <p:spPr>
          <a:xfrm>
            <a:off x="107502" y="1556792"/>
            <a:ext cx="8895011" cy="1718455"/>
          </a:xfrm>
          <a:prstGeom prst="rect">
            <a:avLst/>
          </a:prstGeom>
        </p:spPr>
      </p:pic>
      <p:graphicFrame>
        <p:nvGraphicFramePr>
          <p:cNvPr id="9" name="2 Grafik"/>
          <p:cNvGraphicFramePr>
            <a:graphicFrameLocks/>
          </p:cNvGraphicFramePr>
          <p:nvPr>
            <p:extLst>
              <p:ext uri="{D42A27DB-BD31-4B8C-83A1-F6EECF244321}">
                <p14:modId xmlns:p14="http://schemas.microsoft.com/office/powerpoint/2010/main" val="3981288483"/>
              </p:ext>
            </p:extLst>
          </p:nvPr>
        </p:nvGraphicFramePr>
        <p:xfrm>
          <a:off x="1979713" y="3995328"/>
          <a:ext cx="5040560" cy="2475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945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err="1" smtClean="0">
                <a:solidFill>
                  <a:schemeClr val="tx1">
                    <a:lumMod val="50000"/>
                    <a:lumOff val="50000"/>
                  </a:schemeClr>
                </a:solidFill>
              </a:rPr>
              <a:t>Cash</a:t>
            </a:r>
            <a:r>
              <a:rPr lang="tr-TR" dirty="0" smtClean="0">
                <a:solidFill>
                  <a:schemeClr val="tx1">
                    <a:lumMod val="50000"/>
                    <a:lumOff val="50000"/>
                  </a:schemeClr>
                </a:solidFill>
              </a:rPr>
              <a:t> </a:t>
            </a:r>
            <a:r>
              <a:rPr lang="tr-TR" dirty="0" err="1" smtClean="0">
                <a:solidFill>
                  <a:schemeClr val="tx1">
                    <a:lumMod val="50000"/>
                    <a:lumOff val="50000"/>
                  </a:schemeClr>
                </a:solidFill>
              </a:rPr>
              <a:t>Flow</a:t>
            </a:r>
            <a:r>
              <a:rPr lang="tr-TR" dirty="0" smtClean="0">
                <a:solidFill>
                  <a:schemeClr val="tx1">
                    <a:lumMod val="50000"/>
                    <a:lumOff val="50000"/>
                  </a:schemeClr>
                </a:solidFill>
              </a:rPr>
              <a:t> </a:t>
            </a:r>
            <a:r>
              <a:rPr lang="tr-TR" sz="2000" dirty="0" smtClean="0">
                <a:solidFill>
                  <a:schemeClr val="tx1">
                    <a:lumMod val="50000"/>
                    <a:lumOff val="50000"/>
                  </a:schemeClr>
                </a:solidFill>
              </a:rPr>
              <a:t>(000 TRL)</a:t>
            </a:r>
          </a:p>
        </p:txBody>
      </p:sp>
      <p:pic>
        <p:nvPicPr>
          <p:cNvPr id="2" name="Resim 1"/>
          <p:cNvPicPr>
            <a:picLocks noChangeAspect="1"/>
          </p:cNvPicPr>
          <p:nvPr/>
        </p:nvPicPr>
        <p:blipFill>
          <a:blip r:embed="rId3"/>
          <a:stretch>
            <a:fillRect/>
          </a:stretch>
        </p:blipFill>
        <p:spPr>
          <a:xfrm>
            <a:off x="1115616" y="1655380"/>
            <a:ext cx="6889576" cy="2319400"/>
          </a:xfrm>
          <a:prstGeom prst="rect">
            <a:avLst/>
          </a:prstGeom>
        </p:spPr>
      </p:pic>
    </p:spTree>
    <p:extLst>
      <p:ext uri="{BB962C8B-B14F-4D97-AF65-F5344CB8AC3E}">
        <p14:creationId xmlns:p14="http://schemas.microsoft.com/office/powerpoint/2010/main" val="72041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5" descr="Despec-Turkiye"/>
          <p:cNvPicPr>
            <a:picLocks noChangeAspect="1" noChangeArrowheads="1"/>
          </p:cNvPicPr>
          <p:nvPr/>
        </p:nvPicPr>
        <p:blipFill>
          <a:blip r:embed="rId2" cstate="print"/>
          <a:srcRect/>
          <a:stretch>
            <a:fillRect/>
          </a:stretch>
        </p:blipFill>
        <p:spPr bwMode="auto">
          <a:xfrm>
            <a:off x="7884368" y="361876"/>
            <a:ext cx="1013310" cy="474835"/>
          </a:xfrm>
          <a:prstGeom prst="rect">
            <a:avLst/>
          </a:prstGeom>
          <a:noFill/>
          <a:ln w="9525">
            <a:noFill/>
            <a:miter lim="800000"/>
            <a:headEnd/>
            <a:tailEnd/>
          </a:ln>
        </p:spPr>
      </p:pic>
      <p:sp>
        <p:nvSpPr>
          <p:cNvPr id="5"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err="1" smtClean="0">
                <a:solidFill>
                  <a:schemeClr val="tx1">
                    <a:lumMod val="50000"/>
                    <a:lumOff val="50000"/>
                  </a:schemeClr>
                </a:solidFill>
              </a:rPr>
              <a:t>Financial</a:t>
            </a:r>
            <a:r>
              <a:rPr lang="tr-TR" dirty="0" smtClean="0">
                <a:solidFill>
                  <a:schemeClr val="tx1">
                    <a:lumMod val="50000"/>
                    <a:lumOff val="50000"/>
                  </a:schemeClr>
                </a:solidFill>
              </a:rPr>
              <a:t> </a:t>
            </a:r>
            <a:r>
              <a:rPr lang="tr-TR" dirty="0" err="1" smtClean="0">
                <a:solidFill>
                  <a:schemeClr val="tx1">
                    <a:lumMod val="50000"/>
                    <a:lumOff val="50000"/>
                  </a:schemeClr>
                </a:solidFill>
              </a:rPr>
              <a:t>Ratios</a:t>
            </a:r>
            <a:endParaRPr lang="tr-TR" dirty="0" smtClean="0">
              <a:solidFill>
                <a:schemeClr val="tx1">
                  <a:lumMod val="50000"/>
                  <a:lumOff val="50000"/>
                </a:schemeClr>
              </a:solidFill>
            </a:endParaRPr>
          </a:p>
        </p:txBody>
      </p:sp>
      <p:pic>
        <p:nvPicPr>
          <p:cNvPr id="2" name="Resim 1"/>
          <p:cNvPicPr>
            <a:picLocks noChangeAspect="1"/>
          </p:cNvPicPr>
          <p:nvPr/>
        </p:nvPicPr>
        <p:blipFill>
          <a:blip r:embed="rId3"/>
          <a:stretch>
            <a:fillRect/>
          </a:stretch>
        </p:blipFill>
        <p:spPr>
          <a:xfrm>
            <a:off x="1619672" y="1196752"/>
            <a:ext cx="5688632" cy="4567514"/>
          </a:xfrm>
          <a:prstGeom prst="rect">
            <a:avLst/>
          </a:prstGeom>
        </p:spPr>
      </p:pic>
    </p:spTree>
    <p:extLst>
      <p:ext uri="{BB962C8B-B14F-4D97-AF65-F5344CB8AC3E}">
        <p14:creationId xmlns:p14="http://schemas.microsoft.com/office/powerpoint/2010/main" val="251098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1 Başlık"/>
          <p:cNvSpPr>
            <a:spLocks noGrp="1"/>
          </p:cNvSpPr>
          <p:nvPr>
            <p:ph type="title"/>
          </p:nvPr>
        </p:nvSpPr>
        <p:spPr>
          <a:xfrm>
            <a:off x="323528" y="2852936"/>
            <a:ext cx="6208713" cy="493713"/>
          </a:xfrm>
        </p:spPr>
        <p:txBody>
          <a:bodyPr>
            <a:noAutofit/>
          </a:bodyPr>
          <a:lstStyle/>
          <a:p>
            <a:pPr algn="l" eaLnBrk="1" hangingPunct="1"/>
            <a:r>
              <a:rPr lang="tr-TR" sz="4000" dirty="0" smtClean="0">
                <a:solidFill>
                  <a:schemeClr val="tx1">
                    <a:lumMod val="50000"/>
                    <a:lumOff val="50000"/>
                  </a:schemeClr>
                </a:solidFill>
              </a:rPr>
              <a:t>T</a:t>
            </a:r>
            <a:r>
              <a:rPr lang="en-GB" sz="4000" dirty="0" smtClean="0">
                <a:solidFill>
                  <a:schemeClr val="tx1">
                    <a:lumMod val="50000"/>
                    <a:lumOff val="50000"/>
                  </a:schemeClr>
                </a:solidFill>
              </a:rPr>
              <a:t>hanks...</a:t>
            </a:r>
            <a:endParaRPr lang="tr-TR" sz="4000" dirty="0" smtClean="0">
              <a:solidFill>
                <a:schemeClr val="tx1">
                  <a:lumMod val="50000"/>
                  <a:lumOff val="50000"/>
                </a:schemeClr>
              </a:solidFill>
            </a:endParaRPr>
          </a:p>
        </p:txBody>
      </p:sp>
      <p:pic>
        <p:nvPicPr>
          <p:cNvPr id="3440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3835" y="1340768"/>
            <a:ext cx="4846637" cy="3730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C:\Users\b-oshosa\Desktop\innovation-lab-marquee.png"/>
          <p:cNvPicPr>
            <a:picLocks noChangeAspect="1" noChangeArrowheads="1"/>
          </p:cNvPicPr>
          <p:nvPr/>
        </p:nvPicPr>
        <p:blipFill>
          <a:blip r:embed="rId4" cstate="print"/>
          <a:srcRect/>
          <a:stretch>
            <a:fillRect/>
          </a:stretch>
        </p:blipFill>
        <p:spPr bwMode="auto">
          <a:xfrm>
            <a:off x="3923928" y="1340768"/>
            <a:ext cx="4957886" cy="3744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Metin kutusu"/>
          <p:cNvSpPr txBox="1"/>
          <p:nvPr/>
        </p:nvSpPr>
        <p:spPr>
          <a:xfrm>
            <a:off x="4139952" y="4653136"/>
            <a:ext cx="2880320" cy="307777"/>
          </a:xfrm>
          <a:prstGeom prst="rect">
            <a:avLst/>
          </a:prstGeom>
          <a:noFill/>
        </p:spPr>
        <p:txBody>
          <a:bodyPr wrap="square" rtlCol="0">
            <a:spAutoFit/>
          </a:bodyPr>
          <a:lstStyle/>
          <a:p>
            <a:r>
              <a:rPr lang="en-GB" sz="1400" b="1" dirty="0" smtClean="0">
                <a:solidFill>
                  <a:schemeClr val="bg1">
                    <a:lumMod val="50000"/>
                  </a:schemeClr>
                </a:solidFill>
                <a:latin typeface="Arial" pitchFamily="34" charset="0"/>
                <a:cs typeface="Arial" pitchFamily="34" charset="0"/>
              </a:rPr>
              <a:t>Think About the Environment!</a:t>
            </a:r>
            <a:endParaRPr lang="en-GB" sz="1400" b="1"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820219621"/>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10244</TotalTime>
  <Words>175</Words>
  <Application>Microsoft Office PowerPoint</Application>
  <PresentationFormat>Ekran Gösterisi (4:3)</PresentationFormat>
  <Paragraphs>26</Paragraphs>
  <Slides>9</Slides>
  <Notes>1</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9</vt:i4>
      </vt:variant>
    </vt:vector>
  </HeadingPairs>
  <TitlesOfParts>
    <vt:vector size="15" baseType="lpstr">
      <vt:lpstr>Arial Unicode MS</vt:lpstr>
      <vt:lpstr>ＭＳ Ｐゴシック</vt:lpstr>
      <vt:lpstr>Arial</vt:lpstr>
      <vt:lpstr>Calibri</vt:lpstr>
      <vt:lpstr>Ofis Teması</vt:lpstr>
      <vt:lpstr>Photo Editor Photo</vt:lpstr>
      <vt:lpstr>PowerPoint Sunusu</vt:lpstr>
      <vt:lpstr>PowerPoint Sunusu</vt:lpstr>
      <vt:lpstr>PowerPoint Sunusu</vt:lpstr>
      <vt:lpstr>PowerPoint Sunusu</vt:lpstr>
      <vt:lpstr>PowerPoint Sunusu</vt:lpstr>
      <vt:lpstr>PowerPoint Sunusu</vt:lpstr>
      <vt:lpstr>PowerPoint Sunusu</vt:lpstr>
      <vt:lpstr>PowerPoint Sunusu</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asaglam</dc:creator>
  <cp:lastModifiedBy>Onur KARA</cp:lastModifiedBy>
  <cp:revision>817</cp:revision>
  <dcterms:created xsi:type="dcterms:W3CDTF">2011-03-21T12:32:59Z</dcterms:created>
  <dcterms:modified xsi:type="dcterms:W3CDTF">2014-12-12T15:53:41Z</dcterms:modified>
</cp:coreProperties>
</file>